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1" r:id="rId4"/>
    <p:sldId id="273" r:id="rId5"/>
    <p:sldId id="279" r:id="rId6"/>
    <p:sldId id="274" r:id="rId7"/>
    <p:sldId id="280" r:id="rId8"/>
    <p:sldId id="275" r:id="rId9"/>
    <p:sldId id="281" r:id="rId10"/>
    <p:sldId id="304" r:id="rId11"/>
    <p:sldId id="287" r:id="rId12"/>
    <p:sldId id="298" r:id="rId13"/>
    <p:sldId id="289" r:id="rId14"/>
    <p:sldId id="299" r:id="rId15"/>
    <p:sldId id="286" r:id="rId16"/>
    <p:sldId id="277" r:id="rId17"/>
    <p:sldId id="302" r:id="rId18"/>
    <p:sldId id="292" r:id="rId19"/>
    <p:sldId id="303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>
      <p:cViewPr varScale="1">
        <p:scale>
          <a:sx n="49" d="100"/>
          <a:sy n="49" d="100"/>
        </p:scale>
        <p:origin x="48" y="76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liquid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Cruciform Life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99" dirty="0"/>
              <a:t>Philippians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828800"/>
            <a:ext cx="10363198" cy="4876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Therefore if you have any encouragement from being united with Christ, if any comfort from his love, if any common sharing in the Spirit, if any tenderness and compassion, </a:t>
            </a:r>
            <a:r>
              <a:rPr lang="en-US" sz="2800" b="1" baseline="30000" dirty="0"/>
              <a:t>2 </a:t>
            </a:r>
            <a:r>
              <a:rPr lang="en-US" sz="2800" dirty="0"/>
              <a:t>then make my joy complete by being like-minded, having the same love, being one in spirit and of one mind. </a:t>
            </a:r>
            <a:r>
              <a:rPr lang="en-US" sz="2800" b="1" baseline="30000" dirty="0"/>
              <a:t>3 </a:t>
            </a:r>
            <a:r>
              <a:rPr lang="en-US" sz="2800" dirty="0"/>
              <a:t>Do nothing out of selfish ambition or vain conceit. Rather, in humility value others above yourselves, </a:t>
            </a:r>
            <a:r>
              <a:rPr lang="en-US" sz="2800" b="1" baseline="30000" dirty="0"/>
              <a:t>4 </a:t>
            </a:r>
            <a:r>
              <a:rPr lang="en-US" sz="2800" dirty="0"/>
              <a:t>not looking to your own interests but each of you to the interests of the others.</a:t>
            </a:r>
          </a:p>
          <a:p>
            <a:pPr marL="45720" indent="0">
              <a:buNone/>
            </a:pPr>
            <a:r>
              <a:rPr lang="en-US" sz="2800" b="1" baseline="30000" dirty="0"/>
              <a:t>5 </a:t>
            </a:r>
            <a:r>
              <a:rPr lang="en-US" sz="2800" dirty="0"/>
              <a:t>In your relationships with one another, have the same mindset as Christ Jesus:</a:t>
            </a:r>
          </a:p>
          <a:p>
            <a:pPr algn="r">
              <a:buNone/>
            </a:pPr>
            <a:endParaRPr lang="en-US" sz="3199" dirty="0"/>
          </a:p>
        </p:txBody>
      </p:sp>
    </p:spTree>
    <p:extLst>
      <p:ext uri="{BB962C8B-B14F-4D97-AF65-F5344CB8AC3E}">
        <p14:creationId xmlns:p14="http://schemas.microsoft.com/office/powerpoint/2010/main" val="173821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99" dirty="0"/>
              <a:t>Philippians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/>
              <a:t>Who, being in very nature God,</a:t>
            </a:r>
            <a:br>
              <a:rPr lang="en-US" sz="3200" dirty="0"/>
            </a:br>
            <a:r>
              <a:rPr lang="en-US" sz="3200" dirty="0"/>
              <a:t>    did not consider equality with God something to be used to his own advantage;</a:t>
            </a:r>
            <a:br>
              <a:rPr lang="en-US" sz="3200" dirty="0"/>
            </a:br>
            <a:r>
              <a:rPr lang="en-US" sz="3200" b="1" baseline="30000" dirty="0"/>
              <a:t>7 </a:t>
            </a:r>
            <a:r>
              <a:rPr lang="en-US" sz="3200" dirty="0"/>
              <a:t>rather, he made himself nothing</a:t>
            </a:r>
            <a:br>
              <a:rPr lang="en-US" sz="3200" dirty="0"/>
            </a:br>
            <a:r>
              <a:rPr lang="en-US" sz="3200" dirty="0"/>
              <a:t>    by taking the very nature of a [slave],</a:t>
            </a:r>
            <a:br>
              <a:rPr lang="en-US" sz="3200" dirty="0"/>
            </a:br>
            <a:r>
              <a:rPr lang="en-US" sz="3200" dirty="0"/>
              <a:t>    being made in human likeness.</a:t>
            </a:r>
            <a:br>
              <a:rPr lang="en-US" sz="3200" dirty="0"/>
            </a:br>
            <a:r>
              <a:rPr lang="en-US" sz="3200" b="1" baseline="30000" dirty="0"/>
              <a:t>8 </a:t>
            </a:r>
            <a:r>
              <a:rPr lang="en-US" sz="3200" dirty="0"/>
              <a:t>And being found in appearance as a man,</a:t>
            </a:r>
            <a:br>
              <a:rPr lang="en-US" sz="3200" dirty="0"/>
            </a:br>
            <a:r>
              <a:rPr lang="en-US" sz="3200" dirty="0"/>
              <a:t>    he humbled himself</a:t>
            </a:r>
            <a:br>
              <a:rPr lang="en-US" sz="3200" dirty="0"/>
            </a:br>
            <a:r>
              <a:rPr lang="en-US" sz="3200" dirty="0"/>
              <a:t>    by becoming obedient to death—</a:t>
            </a:r>
            <a:br>
              <a:rPr lang="en-US" sz="3200" dirty="0"/>
            </a:br>
            <a:r>
              <a:rPr lang="en-US" sz="3200" dirty="0"/>
              <a:t>        even death on a cross!</a:t>
            </a:r>
            <a:r>
              <a:rPr lang="en-US" sz="3199" dirty="0"/>
              <a:t>	</a:t>
            </a:r>
          </a:p>
          <a:p>
            <a:pPr algn="r">
              <a:buNone/>
            </a:pPr>
            <a:endParaRPr lang="en-US" sz="3199" dirty="0"/>
          </a:p>
        </p:txBody>
      </p:sp>
    </p:spTree>
    <p:extLst>
      <p:ext uri="{BB962C8B-B14F-4D97-AF65-F5344CB8AC3E}">
        <p14:creationId xmlns:p14="http://schemas.microsoft.com/office/powerpoint/2010/main" val="243126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Cicero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/>
              <a:t>“To put a Roman citizen in chains is wrong. To flog him is a crime.  To execute him is almost parricide [killing of a parent]. And what shall I call crucifixion? So abominable a deed can find no word adequate enough to describe it.”</a:t>
            </a:r>
          </a:p>
        </p:txBody>
      </p:sp>
    </p:spTree>
    <p:extLst>
      <p:ext uri="{BB962C8B-B14F-4D97-AF65-F5344CB8AC3E}">
        <p14:creationId xmlns:p14="http://schemas.microsoft.com/office/powerpoint/2010/main" val="180486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99" dirty="0"/>
              <a:t>Philippians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/>
              <a:t>Therefore God exalted him to the highest place</a:t>
            </a:r>
            <a:br>
              <a:rPr lang="en-US" sz="3200" dirty="0"/>
            </a:br>
            <a:r>
              <a:rPr lang="en-US" sz="3200" dirty="0"/>
              <a:t>    and gave him the name that is above every name,</a:t>
            </a:r>
            <a:br>
              <a:rPr lang="en-US" sz="3200" dirty="0"/>
            </a:br>
            <a:r>
              <a:rPr lang="en-US" sz="3200" b="1" baseline="30000" dirty="0"/>
              <a:t>10 </a:t>
            </a:r>
            <a:r>
              <a:rPr lang="en-US" sz="3200" dirty="0"/>
              <a:t>that at the name of Jesus every knee should bow,</a:t>
            </a:r>
            <a:br>
              <a:rPr lang="en-US" sz="3200" dirty="0"/>
            </a:br>
            <a:r>
              <a:rPr lang="en-US" sz="3200" dirty="0"/>
              <a:t>    in heaven and on earth and under the earth,</a:t>
            </a:r>
            <a:br>
              <a:rPr lang="en-US" sz="3200" dirty="0"/>
            </a:br>
            <a:r>
              <a:rPr lang="en-US" sz="3200" b="1" baseline="30000" dirty="0"/>
              <a:t>11 </a:t>
            </a:r>
            <a:r>
              <a:rPr lang="en-US" sz="3200" dirty="0"/>
              <a:t>and every tongue acknowledge that Jesus Christ is Lord,</a:t>
            </a:r>
            <a:br>
              <a:rPr lang="en-US" sz="3200" dirty="0"/>
            </a:br>
            <a:r>
              <a:rPr lang="en-US" sz="3200" dirty="0"/>
              <a:t>    to the glory of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8928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Acts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066800"/>
            <a:ext cx="9753600" cy="51054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baseline="30000" dirty="0"/>
              <a:t>35 </a:t>
            </a:r>
            <a:r>
              <a:rPr lang="en-US" dirty="0"/>
              <a:t>When it was daylight, the magistrates sent their officers to the jailer with the order: “Release those men.” </a:t>
            </a:r>
            <a:r>
              <a:rPr lang="en-US" b="1" baseline="30000" dirty="0"/>
              <a:t>36 </a:t>
            </a:r>
            <a:r>
              <a:rPr lang="en-US" dirty="0"/>
              <a:t>The jailer told Paul, “The magistrates have ordered that you and Silas be released. Now you can leave. Go in peace.”</a:t>
            </a:r>
          </a:p>
          <a:p>
            <a:pPr marL="45720" indent="0">
              <a:buNone/>
            </a:pPr>
            <a:r>
              <a:rPr lang="en-US" sz="4000" b="1" baseline="30000" dirty="0">
                <a:solidFill>
                  <a:srgbClr val="0070C0"/>
                </a:solidFill>
              </a:rPr>
              <a:t>37 </a:t>
            </a:r>
            <a:r>
              <a:rPr lang="en-US" sz="4000" dirty="0">
                <a:solidFill>
                  <a:srgbClr val="0070C0"/>
                </a:solidFill>
              </a:rPr>
              <a:t>But Paul said to the officers: “They beat us publicly without a trial, even though we are Roman citizens</a:t>
            </a:r>
            <a:r>
              <a:rPr lang="en-US" dirty="0"/>
              <a:t>, and threw us into prison. And now do they want to get rid of us quietly? No! Let them come themselves and escort us out.”</a:t>
            </a:r>
          </a:p>
          <a:p>
            <a:pPr marL="45720" indent="0">
              <a:buNone/>
            </a:pPr>
            <a:r>
              <a:rPr lang="en-US" b="1" baseline="30000" dirty="0"/>
              <a:t>38 </a:t>
            </a:r>
            <a:r>
              <a:rPr lang="en-US" dirty="0"/>
              <a:t>The officers reported this to the magistrates, and when they heard that Paul and Silas were Roman citizens, they were alarmed. </a:t>
            </a:r>
            <a:r>
              <a:rPr lang="en-US" b="1" baseline="30000" dirty="0"/>
              <a:t>39 </a:t>
            </a:r>
            <a:r>
              <a:rPr lang="en-US" dirty="0"/>
              <a:t>They came to appease them and escorted them from the prison, requesting them to leave the city.</a:t>
            </a:r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685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274638"/>
            <a:ext cx="9982202" cy="1325562"/>
          </a:xfrm>
        </p:spPr>
        <p:txBody>
          <a:bodyPr>
            <a:normAutofit/>
          </a:bodyPr>
          <a:lstStyle/>
          <a:p>
            <a:r>
              <a:rPr lang="en-US" sz="4400" dirty="0"/>
              <a:t>Jesus and the kingdom?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75082"/>
              </p:ext>
            </p:extLst>
          </p:nvPr>
        </p:nvGraphicFramePr>
        <p:xfrm>
          <a:off x="989012" y="1905000"/>
          <a:ext cx="9982202" cy="31356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991101">
                  <a:extLst>
                    <a:ext uri="{9D8B030D-6E8A-4147-A177-3AD203B41FA5}">
                      <a16:colId xmlns:a16="http://schemas.microsoft.com/office/drawing/2014/main" val="170124465"/>
                    </a:ext>
                  </a:extLst>
                </a:gridCol>
                <a:gridCol w="4991101">
                  <a:extLst>
                    <a:ext uri="{9D8B030D-6E8A-4147-A177-3AD203B41FA5}">
                      <a16:colId xmlns:a16="http://schemas.microsoft.com/office/drawing/2014/main" val="1563785763"/>
                    </a:ext>
                  </a:extLst>
                </a:gridCol>
              </a:tblGrid>
              <a:tr h="592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Acts 16 – Paul and Silas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Philippians 2 – Jesus</a:t>
                      </a:r>
                      <a:endParaRPr lang="en-US" sz="32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932381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Refused to exploit Roman citizenship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Refused to exploit equality with God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239205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Willingly suffered</a:t>
                      </a:r>
                      <a:endParaRPr lang="en-US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Willingly suffered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31367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dirty="0">
                          <a:effectLst/>
                        </a:rPr>
                        <a:t>Vindicated by a sudden status reversal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Vindicated by a sudden status reversal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8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6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meburn.com/wp-content/uploads/2012/08/NOT-Campa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1600200"/>
            <a:ext cx="11353800" cy="61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74638"/>
            <a:ext cx="9982202" cy="1173162"/>
          </a:xfrm>
        </p:spPr>
        <p:txBody>
          <a:bodyPr>
            <a:normAutofit/>
          </a:bodyPr>
          <a:lstStyle/>
          <a:p>
            <a:r>
              <a:rPr lang="en-US" sz="4400" dirty="0"/>
              <a:t>What would your life look like?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rot="21439393">
            <a:off x="2728454" y="3013548"/>
            <a:ext cx="8382002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By nature we yearn and hunger for </a:t>
            </a:r>
            <a:r>
              <a:rPr lang="en-US" sz="2800" b="1" dirty="0"/>
              <a:t>__</a:t>
            </a:r>
            <a:r>
              <a:rPr lang="en-US" sz="2800" b="1" u="sng" dirty="0"/>
              <a:t>God’s will</a:t>
            </a:r>
            <a:r>
              <a:rPr lang="en-US" sz="2800" b="1" dirty="0"/>
              <a:t>__, </a:t>
            </a:r>
            <a:r>
              <a:rPr lang="en-US" sz="2800" dirty="0"/>
              <a:t>and once we have glimpsed it, as it were, some part of its radiance, there is nothing we are not prepared to bear and suffer in order to secure it.</a:t>
            </a:r>
          </a:p>
          <a:p>
            <a:pPr marL="45720" indent="0">
              <a:buNone/>
            </a:pPr>
            <a:r>
              <a:rPr lang="en-US" sz="2800" dirty="0"/>
              <a:t>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8298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44562"/>
          </a:xfrm>
        </p:spPr>
        <p:txBody>
          <a:bodyPr>
            <a:normAutofit/>
          </a:bodyPr>
          <a:lstStyle/>
          <a:p>
            <a:r>
              <a:rPr lang="en-US" sz="4800" dirty="0"/>
              <a:t>1 Peter 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371600"/>
            <a:ext cx="9753600" cy="4800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/>
              <a:t>Therefore, since Christ suffered in his body, arm yourselves also with the same attitude, because whoever suffers in the body is done with sin. </a:t>
            </a:r>
            <a:r>
              <a:rPr lang="en-US" sz="2800" b="1" baseline="30000" dirty="0"/>
              <a:t>2 </a:t>
            </a:r>
            <a:r>
              <a:rPr lang="en-US" sz="2800" dirty="0"/>
              <a:t>As a result, they do not live the rest of their earthly lives for evil human desires, but rather for the will of God.</a:t>
            </a:r>
            <a:r>
              <a:rPr lang="en-US" sz="2800" b="1" baseline="30000" dirty="0"/>
              <a:t>3 </a:t>
            </a:r>
            <a:r>
              <a:rPr lang="en-US" sz="2800" dirty="0"/>
              <a:t>For you have spent enough time in the past doing what pagans choose to do—living in debauchery, lust, drunkenness, orgies, carousing and detestable idolatry. </a:t>
            </a:r>
            <a:r>
              <a:rPr lang="en-US" sz="2800" b="1" baseline="30000" dirty="0"/>
              <a:t>4 </a:t>
            </a:r>
            <a:r>
              <a:rPr lang="en-US" sz="2800" dirty="0"/>
              <a:t>They are surprised that you do not join them in their reckless, wild living, and they heap abuse on you. </a:t>
            </a:r>
            <a:r>
              <a:rPr lang="en-US" sz="2800" b="1" baseline="30000" dirty="0"/>
              <a:t>5 </a:t>
            </a:r>
            <a:r>
              <a:rPr lang="en-US" sz="2800" dirty="0"/>
              <a:t>But they will have to give account to him who is ready to judge the living and the dead.</a:t>
            </a:r>
          </a:p>
        </p:txBody>
      </p:sp>
    </p:spTree>
    <p:extLst>
      <p:ext uri="{BB962C8B-B14F-4D97-AF65-F5344CB8AC3E}">
        <p14:creationId xmlns:p14="http://schemas.microsoft.com/office/powerpoint/2010/main" val="40511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762000"/>
            <a:ext cx="9753600" cy="94456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Put it into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7400"/>
            <a:ext cx="9753600" cy="41148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4400" dirty="0"/>
              <a:t>Pay the Cross forward</a:t>
            </a:r>
          </a:p>
        </p:txBody>
      </p:sp>
    </p:spTree>
    <p:extLst>
      <p:ext uri="{BB962C8B-B14F-4D97-AF65-F5344CB8AC3E}">
        <p14:creationId xmlns:p14="http://schemas.microsoft.com/office/powerpoint/2010/main" val="421639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meburn.com/wp-content/uploads/2012/08/NOT-Campa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1600200"/>
            <a:ext cx="11353800" cy="61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Fill in the Blank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rot="21439393">
            <a:off x="2808127" y="3102642"/>
            <a:ext cx="8382002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By nature we yearn and hunger for _______________, and once we have glimpsed it, as it were, some part of its radiance, there is nothing we are not prepared to bear and suffer in order to secure it.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Acts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1066800"/>
            <a:ext cx="9753600" cy="51054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1800" dirty="0"/>
              <a:t>Once when we were going to the place of prayer, we were met by a female slave who had a spirit by which she predicted the future. She earned a great deal of money for her owners by fortune-telling.</a:t>
            </a:r>
            <a:r>
              <a:rPr lang="en-US" sz="1800" b="1" baseline="30000" dirty="0"/>
              <a:t>17 </a:t>
            </a:r>
            <a:r>
              <a:rPr lang="en-US" sz="1800" dirty="0"/>
              <a:t>She followed Paul and the rest of us, shouting, “These men are servants of the Most High God, who are telling you the way to be saved.” </a:t>
            </a:r>
            <a:r>
              <a:rPr lang="en-US" sz="1800" b="1" baseline="30000" dirty="0"/>
              <a:t>18 </a:t>
            </a:r>
            <a:r>
              <a:rPr lang="en-US" sz="1800" dirty="0"/>
              <a:t>She kept this up for many days. Finally Paul became so annoyed that he turned around and said to the spirit, “In the name of Jesus Christ I command you to come out of her!” At that moment the spirit left her.</a:t>
            </a:r>
          </a:p>
          <a:p>
            <a:pPr marL="45720" indent="0">
              <a:buNone/>
            </a:pPr>
            <a:r>
              <a:rPr lang="en-US" b="1" baseline="30000" dirty="0"/>
              <a:t>19 </a:t>
            </a:r>
            <a:r>
              <a:rPr lang="en-US" dirty="0"/>
              <a:t>When her owners realized that their hope of making money was gone, they seized Paul and Silas and dragged them into the marketplace to face the authorities. </a:t>
            </a:r>
            <a:r>
              <a:rPr lang="en-US" sz="3200" b="1" baseline="30000" dirty="0">
                <a:solidFill>
                  <a:srgbClr val="0070C0"/>
                </a:solidFill>
              </a:rPr>
              <a:t>20 </a:t>
            </a:r>
            <a:r>
              <a:rPr lang="en-US" sz="3200" dirty="0">
                <a:solidFill>
                  <a:srgbClr val="0070C0"/>
                </a:solidFill>
              </a:rPr>
              <a:t>They brought them before the magistrates and said, “These men are Jews, and are throwing our city into an uproar </a:t>
            </a:r>
            <a:r>
              <a:rPr lang="en-US" sz="3200" b="1" baseline="30000" dirty="0">
                <a:solidFill>
                  <a:srgbClr val="0070C0"/>
                </a:solidFill>
              </a:rPr>
              <a:t>21 </a:t>
            </a:r>
            <a:r>
              <a:rPr lang="en-US" sz="3200" dirty="0">
                <a:solidFill>
                  <a:srgbClr val="0070C0"/>
                </a:solidFill>
              </a:rPr>
              <a:t>by advocating </a:t>
            </a:r>
            <a:r>
              <a:rPr lang="en-US" sz="4400" dirty="0">
                <a:solidFill>
                  <a:srgbClr val="0070C0"/>
                </a:solidFill>
              </a:rPr>
              <a:t>customs unlawful for us Romans</a:t>
            </a:r>
            <a:r>
              <a:rPr lang="en-US" sz="3200" dirty="0">
                <a:solidFill>
                  <a:srgbClr val="0070C0"/>
                </a:solidFill>
              </a:rPr>
              <a:t> to accept or practice.”</a:t>
            </a:r>
          </a:p>
          <a:p>
            <a:pPr marL="4572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36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2743200"/>
            <a:ext cx="9753600" cy="2362199"/>
          </a:xfrm>
        </p:spPr>
        <p:txBody>
          <a:bodyPr/>
          <a:lstStyle/>
          <a:p>
            <a:r>
              <a:rPr lang="en-US" dirty="0"/>
              <a:t>The Roman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Roman Society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117328"/>
              </p:ext>
            </p:extLst>
          </p:nvPr>
        </p:nvGraphicFramePr>
        <p:xfrm>
          <a:off x="1217613" y="1828800"/>
          <a:ext cx="9753600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410331607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3450039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Elites (1 million)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Non-Elites (49 million)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302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Senators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Freeborn </a:t>
                      </a:r>
                    </a:p>
                    <a:p>
                      <a:r>
                        <a:rPr lang="en-US" sz="3200" baseline="0" dirty="0"/>
                        <a:t>     - Citizens</a:t>
                      </a:r>
                    </a:p>
                    <a:p>
                      <a:r>
                        <a:rPr lang="en-US" sz="3200" baseline="0" dirty="0"/>
                        <a:t>     - Non-Citizens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82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Equestrians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Freedmen</a:t>
                      </a:r>
                    </a:p>
                    <a:p>
                      <a:r>
                        <a:rPr lang="en-US" sz="3200" dirty="0"/>
                        <a:t>     - Citizens</a:t>
                      </a:r>
                    </a:p>
                    <a:p>
                      <a:r>
                        <a:rPr lang="en-US" sz="3200" dirty="0"/>
                        <a:t>     - Non-Citizens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00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Decurions</a:t>
                      </a:r>
                      <a:endParaRPr lang="en-US" sz="3200" dirty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Slaves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8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77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meburn.com/wp-content/uploads/2012/08/NOT-Campa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1600200"/>
            <a:ext cx="11353800" cy="61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Philippians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rot="21439393">
            <a:off x="2728454" y="3013548"/>
            <a:ext cx="8382002" cy="2895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By nature we yearn and hunger for </a:t>
            </a:r>
            <a:r>
              <a:rPr lang="en-US" sz="2800" b="1" dirty="0"/>
              <a:t>__</a:t>
            </a:r>
            <a:r>
              <a:rPr lang="en-US" sz="2800" b="1" u="sng" dirty="0"/>
              <a:t>honor</a:t>
            </a:r>
            <a:r>
              <a:rPr lang="en-US" sz="2800" b="1" dirty="0"/>
              <a:t>______, </a:t>
            </a:r>
            <a:r>
              <a:rPr lang="en-US" sz="2800" dirty="0"/>
              <a:t>and once we have glimpsed it, as it were, some part of its radiance, there is nothing we are not prepared to bear and suffer in order to secure it.</a:t>
            </a:r>
          </a:p>
          <a:p>
            <a:pPr marL="45720" indent="0">
              <a:buNone/>
            </a:pPr>
            <a:r>
              <a:rPr lang="en-US" sz="2800" dirty="0"/>
              <a:t>                                                         - Cicero</a:t>
            </a:r>
          </a:p>
        </p:txBody>
      </p:sp>
    </p:spTree>
    <p:extLst>
      <p:ext uri="{BB962C8B-B14F-4D97-AF65-F5344CB8AC3E}">
        <p14:creationId xmlns:p14="http://schemas.microsoft.com/office/powerpoint/2010/main" val="20926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4638"/>
            <a:ext cx="10287002" cy="1325562"/>
          </a:xfrm>
        </p:spPr>
        <p:txBody>
          <a:bodyPr>
            <a:normAutofit/>
          </a:bodyPr>
          <a:lstStyle/>
          <a:p>
            <a:r>
              <a:rPr lang="en-US" sz="4400" dirty="0"/>
              <a:t>Tombstone of C. </a:t>
            </a:r>
            <a:r>
              <a:rPr lang="en-US" sz="4400" dirty="0" err="1"/>
              <a:t>luccius</a:t>
            </a:r>
            <a:r>
              <a:rPr lang="en-US" sz="4400" dirty="0"/>
              <a:t> </a:t>
            </a:r>
            <a:r>
              <a:rPr lang="en-US" sz="4400" dirty="0" err="1"/>
              <a:t>sabinus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28800"/>
            <a:ext cx="6477000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/>
              <a:t>“C. </a:t>
            </a:r>
            <a:r>
              <a:rPr lang="en-US" sz="2000" dirty="0" err="1"/>
              <a:t>Luccius</a:t>
            </a:r>
            <a:r>
              <a:rPr lang="en-US" sz="2000" dirty="0"/>
              <a:t> . . . </a:t>
            </a:r>
            <a:r>
              <a:rPr lang="en-US" sz="2000" dirty="0" err="1"/>
              <a:t>Sabinus</a:t>
            </a:r>
            <a:r>
              <a:rPr lang="en-US" sz="2000" dirty="0"/>
              <a:t>, Decurion of </a:t>
            </a:r>
            <a:r>
              <a:rPr lang="en-US" sz="2000" dirty="0" err="1"/>
              <a:t>Beneventum</a:t>
            </a:r>
            <a:r>
              <a:rPr lang="en-US" sz="2000" dirty="0"/>
              <a:t>, while still living made [this tomb] for himself, his wife </a:t>
            </a:r>
            <a:r>
              <a:rPr lang="en-US" sz="2000" dirty="0" err="1"/>
              <a:t>Ofillia</a:t>
            </a:r>
            <a:r>
              <a:rPr lang="en-US" sz="2000" dirty="0"/>
              <a:t> </a:t>
            </a:r>
            <a:r>
              <a:rPr lang="en-US" sz="2000" dirty="0" err="1"/>
              <a:t>Parata</a:t>
            </a:r>
            <a:r>
              <a:rPr lang="en-US" sz="2000" dirty="0"/>
              <a:t>, and his brother </a:t>
            </a:r>
            <a:r>
              <a:rPr lang="en-US" sz="2000" dirty="0" err="1"/>
              <a:t>Luccius</a:t>
            </a:r>
            <a:r>
              <a:rPr lang="en-US" sz="2000" dirty="0"/>
              <a:t> </a:t>
            </a:r>
            <a:r>
              <a:rPr lang="en-US" sz="2000" dirty="0" err="1"/>
              <a:t>Verecundus</a:t>
            </a:r>
            <a:r>
              <a:rPr lang="en-US" sz="2000" dirty="0"/>
              <a:t>, and his posterity.  He served in the First Urban Cohort at the side of the tribunes, was an </a:t>
            </a:r>
            <a:r>
              <a:rPr lang="en-US" sz="2000" dirty="0" err="1"/>
              <a:t>seutor</a:t>
            </a:r>
            <a:r>
              <a:rPr lang="en-US" sz="2000" dirty="0"/>
              <a:t> and </a:t>
            </a:r>
            <a:r>
              <a:rPr lang="en-US" sz="2000" dirty="0" err="1"/>
              <a:t>optio</a:t>
            </a:r>
            <a:r>
              <a:rPr lang="en-US" sz="2000" dirty="0"/>
              <a:t> of the hospital, orderly of the prison, </a:t>
            </a:r>
            <a:r>
              <a:rPr lang="en-US" sz="2000" dirty="0" err="1"/>
              <a:t>singularis</a:t>
            </a:r>
            <a:r>
              <a:rPr lang="en-US" sz="2000" dirty="0"/>
              <a:t>, </a:t>
            </a:r>
            <a:r>
              <a:rPr lang="en-US" sz="2000" dirty="0" err="1"/>
              <a:t>beneficiarus</a:t>
            </a:r>
            <a:r>
              <a:rPr lang="en-US" sz="2000" dirty="0"/>
              <a:t>, put in charge of the examination of witnesses by </a:t>
            </a:r>
            <a:r>
              <a:rPr lang="en-US" sz="2000" dirty="0" err="1"/>
              <a:t>annius</a:t>
            </a:r>
            <a:r>
              <a:rPr lang="en-US" sz="2000" dirty="0"/>
              <a:t> </a:t>
            </a:r>
            <a:r>
              <a:rPr lang="en-US" sz="2000" dirty="0" err="1"/>
              <a:t>verus</a:t>
            </a:r>
            <a:r>
              <a:rPr lang="en-US" sz="2000" dirty="0"/>
              <a:t>, prefect of the City; he was also office in charge of the watchword, orderly, standard-bearer, clerk of the treasury, orderly in charge of records, </a:t>
            </a:r>
            <a:r>
              <a:rPr lang="en-US" sz="2000" dirty="0" err="1"/>
              <a:t>senrio</a:t>
            </a:r>
            <a:r>
              <a:rPr lang="en-US" sz="2000" dirty="0"/>
              <a:t> clerk of a tribune, clerk of </a:t>
            </a:r>
            <a:r>
              <a:rPr lang="en-US" sz="2000" dirty="0" err="1"/>
              <a:t>Valerius</a:t>
            </a:r>
            <a:r>
              <a:rPr lang="en-US" sz="2000" dirty="0"/>
              <a:t> </a:t>
            </a:r>
            <a:r>
              <a:rPr lang="en-US" sz="2000" dirty="0" err="1"/>
              <a:t>Asiaticus</a:t>
            </a:r>
            <a:r>
              <a:rPr lang="en-US" sz="2000" dirty="0"/>
              <a:t>, Prefect of the City.  He was discharged by the emperor Hadrian when </a:t>
            </a:r>
            <a:r>
              <a:rPr lang="en-US" sz="2000" dirty="0" err="1"/>
              <a:t>Servianus</a:t>
            </a:r>
            <a:r>
              <a:rPr lang="en-US" sz="2000" dirty="0"/>
              <a:t> . . . And </a:t>
            </a:r>
            <a:r>
              <a:rPr lang="en-US" sz="2000" dirty="0" err="1"/>
              <a:t>Vibius</a:t>
            </a:r>
            <a:r>
              <a:rPr lang="en-US" sz="2000" dirty="0"/>
              <a:t> </a:t>
            </a:r>
            <a:r>
              <a:rPr lang="en-US" sz="2000" dirty="0" err="1"/>
              <a:t>Verus</a:t>
            </a:r>
            <a:r>
              <a:rPr lang="en-US" sz="2000" dirty="0"/>
              <a:t> were consuls.”</a:t>
            </a:r>
          </a:p>
        </p:txBody>
      </p:sp>
      <p:pic>
        <p:nvPicPr>
          <p:cNvPr id="2050" name="Picture 2" descr="http://www.vroma.org/images/raia_images/inscription_front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86">
            <a:off x="7428172" y="1937725"/>
            <a:ext cx="4411092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94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Garret Fagan – </a:t>
            </a:r>
            <a:r>
              <a:rPr lang="en-US" sz="3200" i="1" dirty="0"/>
              <a:t>The Lure of the Arena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/>
              <a:t>“Romans lionized strength over weakness, victory over defeat, dominion over obedience.”</a:t>
            </a:r>
          </a:p>
        </p:txBody>
      </p:sp>
    </p:spTree>
    <p:extLst>
      <p:ext uri="{BB962C8B-B14F-4D97-AF65-F5344CB8AC3E}">
        <p14:creationId xmlns:p14="http://schemas.microsoft.com/office/powerpoint/2010/main" val="143883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2819400"/>
            <a:ext cx="9753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Culture is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9600" b="1" dirty="0"/>
              <a:t>powerful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8871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536</Words>
  <Application>Microsoft Office PowerPoint</Application>
  <PresentationFormat>Custom</PresentationFormat>
  <Paragraphs>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Continental World 16x9</vt:lpstr>
      <vt:lpstr>liquid</vt:lpstr>
      <vt:lpstr>Fill in the Blank</vt:lpstr>
      <vt:lpstr>Acts 16</vt:lpstr>
      <vt:lpstr>The Roman World</vt:lpstr>
      <vt:lpstr>Roman Society</vt:lpstr>
      <vt:lpstr>Philippians 3</vt:lpstr>
      <vt:lpstr>Tombstone of C. luccius sabinus</vt:lpstr>
      <vt:lpstr>Garret Fagan – The Lure of the Arena</vt:lpstr>
      <vt:lpstr>Culture is  powerful</vt:lpstr>
      <vt:lpstr>Philippians 2</vt:lpstr>
      <vt:lpstr>Philippians 2</vt:lpstr>
      <vt:lpstr>Cicero</vt:lpstr>
      <vt:lpstr>Philippians 2</vt:lpstr>
      <vt:lpstr>Acts 16</vt:lpstr>
      <vt:lpstr>Jesus and the kingdom?</vt:lpstr>
      <vt:lpstr>What would your life look like?</vt:lpstr>
      <vt:lpstr>1 Peter 4</vt:lpstr>
      <vt:lpstr>Put it into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2015-12-28T18:46:13Z</dcterms:created>
  <dcterms:modified xsi:type="dcterms:W3CDTF">2016-09-11T13:50:19Z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